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5" r:id="rId2"/>
    <p:sldId id="406" r:id="rId3"/>
    <p:sldId id="417" r:id="rId4"/>
    <p:sldId id="409" r:id="rId5"/>
    <p:sldId id="411" r:id="rId6"/>
    <p:sldId id="399" r:id="rId7"/>
    <p:sldId id="416" r:id="rId8"/>
    <p:sldId id="400" r:id="rId9"/>
    <p:sldId id="401" r:id="rId10"/>
    <p:sldId id="415" r:id="rId11"/>
    <p:sldId id="413" r:id="rId12"/>
    <p:sldId id="414" r:id="rId13"/>
    <p:sldId id="403" r:id="rId14"/>
    <p:sldId id="315" r:id="rId15"/>
  </p:sldIdLst>
  <p:sldSz cx="9144000" cy="6858000" type="screen4x3"/>
  <p:notesSz cx="7010400" cy="9296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407" userDrawn="1">
          <p15:clr>
            <a:srgbClr val="A4A3A4"/>
          </p15:clr>
        </p15:guide>
        <p15:guide id="2" pos="1580" userDrawn="1">
          <p15:clr>
            <a:srgbClr val="A4A3A4"/>
          </p15:clr>
        </p15:guide>
        <p15:guide id="3" orient="horz" pos="4277" userDrawn="1">
          <p15:clr>
            <a:srgbClr val="A4A3A4"/>
          </p15:clr>
        </p15:guide>
        <p15:guide id="4" pos="1512" userDrawn="1">
          <p15:clr>
            <a:srgbClr val="A4A3A4"/>
          </p15:clr>
        </p15:guide>
        <p15:guide id="5" orient="horz" pos="3017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pos="2307" userDrawn="1">
          <p15:clr>
            <a:srgbClr val="A4A3A4"/>
          </p15:clr>
        </p15:guide>
        <p15:guide id="8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6600"/>
    <a:srgbClr val="CC3300"/>
    <a:srgbClr val="162549"/>
    <a:srgbClr val="1A3A49"/>
    <a:srgbClr val="2372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43" autoAdjust="0"/>
    <p:restoredTop sz="91243" autoAdjust="0"/>
  </p:normalViewPr>
  <p:slideViewPr>
    <p:cSldViewPr>
      <p:cViewPr>
        <p:scale>
          <a:sx n="109" d="100"/>
          <a:sy n="109" d="100"/>
        </p:scale>
        <p:origin x="-2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816" y="-120"/>
      </p:cViewPr>
      <p:guideLst>
        <p:guide orient="horz" pos="4407"/>
        <p:guide orient="horz" pos="4277"/>
        <p:guide orient="horz" pos="3017"/>
        <p:guide orient="horz" pos="2928"/>
        <p:guide pos="1580"/>
        <p:guide pos="1512"/>
        <p:guide pos="2307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331" cy="4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5" y="1"/>
            <a:ext cx="3038331" cy="4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172"/>
            <a:ext cx="3038331" cy="4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5" y="8830172"/>
            <a:ext cx="3038331" cy="4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08A2F01D-EE0C-A24D-AA9E-07F094C848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43744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331" cy="4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5" y="1"/>
            <a:ext cx="3038331" cy="4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33" y="4415828"/>
            <a:ext cx="5607338" cy="41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172"/>
            <a:ext cx="3038331" cy="4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5" y="8830172"/>
            <a:ext cx="3038331" cy="4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4" tIns="45662" rIns="91324" bIns="4566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DEF7393-7CC0-9241-B539-DFA08CE3303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32767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meringflexwonen.nl/informacje-dla-mieszkanco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ormeringflexwonen.nl/cms/files/2019-07/snf-klachtenformulier-pools-engels-versie-13-12-2018.pdf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17531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3657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Warto aby pracownik upewnił się, że pracodawca / agencja pracy tymczasowej zapewnia zakwaterowanie zgodnie z normami </a:t>
            </a:r>
            <a:r>
              <a:rPr lang="pl-PL" sz="20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SNF</a:t>
            </a:r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(</a:t>
            </a:r>
            <a:r>
              <a:rPr lang="pl-PL" sz="20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Stichting</a:t>
            </a:r>
            <a:r>
              <a:rPr lang="pl-PL" sz="2000" b="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pl-PL" sz="20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Normeding</a:t>
            </a:r>
            <a:r>
              <a:rPr lang="pl-PL" sz="2000" b="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pl-PL" sz="20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Flexwonen</a:t>
            </a:r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– </a:t>
            </a:r>
            <a:r>
              <a:rPr lang="pl-PL" sz="20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Stowarzyszenia Regulacji Uwzględniania Pracowników Tymczasowych</a:t>
            </a:r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).</a:t>
            </a:r>
            <a:b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</a:br>
            <a:endParaRPr lang="pl-PL" sz="2000" b="0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SNF dba o odpowiednie i bezpieczne zakwaterowanie pracowników zagranicznych. Oznacza to, że oceniana jest przestrzeń mieszkalna, bezpieczeństwo i higiena. Normy SNF przeczytaj w </a:t>
            </a:r>
            <a:r>
              <a:rPr lang="pl-PL" sz="20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j.polskim</a:t>
            </a:r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– </a:t>
            </a:r>
            <a:r>
              <a:rPr lang="pl-PL" sz="20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  <a:hlinkClick r:id="rId3"/>
              </a:rPr>
              <a:t>tutaj</a:t>
            </a:r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.</a:t>
            </a:r>
            <a:b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</a:br>
            <a:endParaRPr lang="pl-PL" sz="2000" b="0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 sytuacji, gdy oferowane zakwaterowanie nie spełnia norm SNF, można </a:t>
            </a:r>
            <a:r>
              <a:rPr lang="pl-PL" sz="20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złożyć skargę do SNF</a:t>
            </a:r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online (wypełniając specjalny formularz skargi dostępny </a:t>
            </a:r>
            <a:r>
              <a:rPr lang="pl-PL" sz="20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  <a:hlinkClick r:id="rId4"/>
              </a:rPr>
              <a:t>tutaj</a:t>
            </a:r>
            <a:r>
              <a:rPr lang="pl-PL" sz="20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lub wysyłając wiadomość e-mail na adres: info@normeringflexwonen.nl</a:t>
            </a:r>
          </a:p>
          <a:p>
            <a:pPr algn="ctr">
              <a:lnSpc>
                <a:spcPct val="115000"/>
              </a:lnSpc>
            </a:pPr>
            <a:endParaRPr lang="en-US" sz="1800" b="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5388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2028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90432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943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5299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8470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0110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9809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Inspectie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SZW może przeprowadzić kontrolę pracodawcy i nałożyć na niego karę. Jeśli kontrola wykaże, że nie otrzymałeś </a:t>
            </a:r>
            <a:r>
              <a:rPr lang="pl-PL" sz="1200" b="0" i="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ustawowej płacy minimalnej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Twój pracodawca jest zobowiązany do wypłaty zaległego wynagrodzenia w ciągu 4 tygodni. 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21039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dirty="0" smtClean="0">
                <a:latin typeface="Calibri" panose="020F0502020204030204" pitchFamily="34" charset="0"/>
              </a:rPr>
              <a:t> okoliczności</a:t>
            </a:r>
            <a:r>
              <a:rPr lang="pl-PL" sz="2000" baseline="0" dirty="0" smtClean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dot. bezpieczeństwa w miejscu pracy i okoliczności, w których pracownik musi pracować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5295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0" dirty="0" smtClean="0">
                <a:latin typeface="Calibri" panose="020F0502020204030204" pitchFamily="34" charset="0"/>
              </a:rPr>
              <a:t>SNCU nie rozwiązuje wszystkich problemów indywidualnych pracowników </a:t>
            </a:r>
            <a:br>
              <a:rPr lang="pl-PL" sz="2000" b="0" dirty="0" smtClean="0">
                <a:latin typeface="Calibri" panose="020F0502020204030204" pitchFamily="34" charset="0"/>
              </a:rPr>
            </a:br>
            <a:r>
              <a:rPr lang="pl-PL" sz="2000" b="0" dirty="0" smtClean="0">
                <a:latin typeface="Calibri" panose="020F0502020204030204" pitchFamily="34" charset="0"/>
              </a:rPr>
              <a:t>– organizacja koncentruje się działaniach pracodawcy, czyli agencji. </a:t>
            </a:r>
          </a:p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2445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F7393-7CC0-9241-B539-DFA08CE3303D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2853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191-7BDE-854C-9553-3F989C89FB0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64760966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1F54-9D45-7C4D-A49E-16790FC474C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95612952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9CA3-E161-9345-A773-8BA51AD95D1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53064315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CDBA-EA6D-C349-83E4-D9ED2D7B90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20650415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A509-D477-9347-9BEF-81006A8D27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25644927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ED1CA-EAF3-F043-9D41-6F651D8F89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45895975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CD89-3E40-3342-AD7F-C7B904B6B23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44305037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0D2E-4568-5B43-97BC-2F04D6E17F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6679210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418E-32B5-F645-975D-01CEBD65B0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31902622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AE72-3210-6C48-A933-CB0173DDC5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8431238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4526-E1A3-D647-AEF4-BAB63A787F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83874279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273A88FD-7E56-8648-AA45-93E3AB99A4D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v.nl/" TargetMode="External"/><Relationship Id="rId4" Type="http://schemas.openxmlformats.org/officeDocument/2006/relationships/hyperlink" Target="https://www.fnv.nl/polski/hom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rmeringflexwonen.nl/informacje-dla-mieszkanco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haga.konsulat@msz.gov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irwork.nu/polska" TargetMode="External"/><Relationship Id="rId4" Type="http://schemas.openxmlformats.org/officeDocument/2006/relationships/hyperlink" Target="http://www.barkanl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fd8.formdesk.com/arbeidsinspectie/Zawiadomieni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ncu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ridischloket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51363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937198" y="1844824"/>
            <a:ext cx="380039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nl-NL" sz="2200" b="1" dirty="0" smtClean="0">
              <a:solidFill>
                <a:srgbClr val="FFFFFF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endParaRPr lang="pl-PL" sz="2200" b="1" dirty="0" smtClean="0">
              <a:solidFill>
                <a:srgbClr val="FFFFFF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pl-PL" sz="22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Co zrobić </a:t>
            </a:r>
            <a:br>
              <a:rPr lang="pl-PL" sz="22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</a:br>
            <a:r>
              <a:rPr lang="pl-PL" sz="22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w przypadku </a:t>
            </a:r>
            <a:br>
              <a:rPr lang="pl-PL" sz="22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</a:br>
            <a:r>
              <a:rPr lang="pl-PL" sz="22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naruszeń praw pracowniczych?</a:t>
            </a:r>
          </a:p>
          <a:p>
            <a:pPr algn="ctr">
              <a:defRPr/>
            </a:pPr>
            <a:endParaRPr lang="pl-PL" sz="2200" b="1" dirty="0">
              <a:solidFill>
                <a:srgbClr val="FFFFFF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endParaRPr lang="pl-PL" sz="2200" b="1" dirty="0" smtClean="0">
              <a:solidFill>
                <a:srgbClr val="FFFFFF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endParaRPr lang="pl-PL" sz="2200" b="1" dirty="0">
              <a:solidFill>
                <a:srgbClr val="FFFFFF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endParaRPr lang="pl-PL" sz="2200" b="1" dirty="0" smtClean="0">
              <a:solidFill>
                <a:srgbClr val="FFFFFF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pl-PL" sz="2200" b="1" i="1" dirty="0" smtClean="0">
                <a:solidFill>
                  <a:srgbClr val="FF6600"/>
                </a:solidFill>
                <a:latin typeface="Calibri" charset="0"/>
                <a:cs typeface="Calibri" charset="0"/>
              </a:rPr>
              <a:t>wHolandii.pl</a:t>
            </a:r>
          </a:p>
          <a:p>
            <a:pPr algn="ctr">
              <a:defRPr/>
            </a:pPr>
            <a:r>
              <a:rPr lang="pl-PL" sz="2200" b="1" i="1" dirty="0">
                <a:solidFill>
                  <a:srgbClr val="FF6600"/>
                </a:solidFill>
                <a:latin typeface="Calibri" charset="0"/>
                <a:cs typeface="Calibri" charset="0"/>
              </a:rPr>
              <a:t>w</a:t>
            </a:r>
            <a:r>
              <a:rPr lang="pl-PL" sz="2200" b="1" i="1" dirty="0" smtClean="0">
                <a:solidFill>
                  <a:srgbClr val="FF6600"/>
                </a:solidFill>
                <a:latin typeface="Calibri" charset="0"/>
                <a:cs typeface="Calibri" charset="0"/>
              </a:rPr>
              <a:t>orkinnl.nl</a:t>
            </a:r>
            <a:r>
              <a:rPr lang="pl-PL" sz="2200" b="1" dirty="0" smtClean="0">
                <a:solidFill>
                  <a:srgbClr val="FF6600"/>
                </a:solidFill>
                <a:latin typeface="Calibri" charset="0"/>
                <a:cs typeface="Calibri" charset="0"/>
              </a:rPr>
              <a:t/>
            </a:r>
            <a:br>
              <a:rPr lang="pl-PL" sz="2200" b="1" dirty="0" smtClean="0">
                <a:solidFill>
                  <a:srgbClr val="FF6600"/>
                </a:solidFill>
                <a:latin typeface="Calibri" charset="0"/>
                <a:cs typeface="Calibri" charset="0"/>
              </a:rPr>
            </a:br>
            <a:endParaRPr lang="pl-PL" sz="2200" b="1" dirty="0" smtClean="0">
              <a:solidFill>
                <a:srgbClr val="FF66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174899"/>
            <a:ext cx="28803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Calibri"/>
              <a:cs typeface="Calibri"/>
            </a:endParaRP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endParaRPr lang="en-US" sz="2000" dirty="0" smtClean="0">
              <a:latin typeface="Calibri"/>
              <a:cs typeface="Calibri"/>
            </a:endParaRPr>
          </a:p>
          <a:p>
            <a:pPr algn="ctr"/>
            <a:r>
              <a:rPr lang="pl-PL" sz="2000" dirty="0" smtClean="0">
                <a:latin typeface="Calibri"/>
                <a:cs typeface="Calibri"/>
              </a:rPr>
              <a:t>Ambasada </a:t>
            </a:r>
            <a:br>
              <a:rPr lang="pl-PL" sz="2000" dirty="0" smtClean="0">
                <a:latin typeface="Calibri"/>
                <a:cs typeface="Calibri"/>
              </a:rPr>
            </a:br>
            <a:r>
              <a:rPr lang="pl-PL" sz="2000" dirty="0" smtClean="0">
                <a:latin typeface="Calibri"/>
                <a:cs typeface="Calibri"/>
              </a:rPr>
              <a:t>Królestwa Niderlandów</a:t>
            </a:r>
            <a:endParaRPr lang="en-US" sz="2000" dirty="0" smtClean="0">
              <a:latin typeface="Calibri"/>
              <a:cs typeface="Calibri"/>
            </a:endParaRPr>
          </a:p>
          <a:p>
            <a:pPr algn="ctr"/>
            <a:endParaRPr lang="pl-PL" sz="2000" dirty="0" smtClean="0">
              <a:latin typeface="Calibri"/>
              <a:cs typeface="Calibri"/>
            </a:endParaRPr>
          </a:p>
          <a:p>
            <a:pPr algn="ctr"/>
            <a:endParaRPr lang="en-US" sz="2000" dirty="0" smtClean="0">
              <a:latin typeface="Calibri"/>
              <a:cs typeface="Calibri"/>
            </a:endParaRPr>
          </a:p>
          <a:p>
            <a:pPr algn="ctr"/>
            <a:endParaRPr lang="en-US" sz="2000" dirty="0">
              <a:latin typeface="Calibri"/>
              <a:cs typeface="Calibri"/>
            </a:endParaRPr>
          </a:p>
          <a:p>
            <a:pPr algn="ctr"/>
            <a:endParaRPr lang="en-US" sz="2000" dirty="0">
              <a:latin typeface="Calibri"/>
              <a:cs typeface="Calibri"/>
            </a:endParaRPr>
          </a:p>
          <a:p>
            <a:pPr algn="ctr"/>
            <a:r>
              <a:rPr lang="pl-PL" sz="2000" b="1" dirty="0" smtClean="0">
                <a:latin typeface="Calibri"/>
                <a:cs typeface="Calibri"/>
              </a:rPr>
              <a:t>Urszula Kozłowska</a:t>
            </a:r>
          </a:p>
          <a:p>
            <a:pPr algn="ctr"/>
            <a:endParaRPr lang="pl-PL" sz="2000" b="1" dirty="0">
              <a:latin typeface="Calibri"/>
              <a:cs typeface="Calibri"/>
            </a:endParaRPr>
          </a:p>
          <a:p>
            <a:pPr algn="ctr"/>
            <a:endParaRPr lang="pl-PL" sz="1400" dirty="0" smtClean="0">
              <a:latin typeface="Calibri"/>
              <a:cs typeface="Calibri"/>
            </a:endParaRPr>
          </a:p>
          <a:p>
            <a:pPr algn="ctr"/>
            <a:endParaRPr lang="pl-PL" sz="1400" dirty="0">
              <a:latin typeface="Calibri"/>
              <a:cs typeface="Calibri"/>
            </a:endParaRPr>
          </a:p>
          <a:p>
            <a:pPr algn="ctr"/>
            <a:endParaRPr lang="pl-PL" sz="1400" dirty="0" smtClean="0">
              <a:latin typeface="Calibri"/>
              <a:cs typeface="Calibri"/>
            </a:endParaRPr>
          </a:p>
          <a:p>
            <a:pPr algn="ctr"/>
            <a:endParaRPr lang="pl-PL" sz="1400" dirty="0">
              <a:latin typeface="Calibri"/>
              <a:cs typeface="Calibri"/>
            </a:endParaRPr>
          </a:p>
          <a:p>
            <a:pPr algn="ctr"/>
            <a:r>
              <a:rPr lang="pl-PL" sz="1400" dirty="0" smtClean="0">
                <a:latin typeface="Calibri"/>
                <a:cs typeface="Calibri"/>
              </a:rPr>
              <a:t>14/07/2021</a:t>
            </a:r>
          </a:p>
          <a:p>
            <a:pPr algn="ctr"/>
            <a:endParaRPr lang="pl-PL" sz="1400" dirty="0">
              <a:latin typeface="Calibri"/>
              <a:cs typeface="Calibri"/>
            </a:endParaRPr>
          </a:p>
          <a:p>
            <a:pPr algn="ctr"/>
            <a:endParaRPr lang="en-US" b="1" dirty="0" smtClean="0">
              <a:latin typeface="Calibri"/>
              <a:cs typeface="Calibri"/>
            </a:endParaRP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54813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pl-PL" sz="2000" b="1" dirty="0" smtClean="0">
                <a:latin typeface="Calibri"/>
                <a:cs typeface="Calibri"/>
              </a:rPr>
              <a:t>Związki zawodowe</a:t>
            </a:r>
            <a:endParaRPr lang="nl-NL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0926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Związki zawodowe</a:t>
            </a:r>
          </a:p>
          <a:p>
            <a:endParaRPr lang="pl-PL" sz="8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</a:rPr>
              <a:t>FNV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</a:rPr>
              <a:t>(</a:t>
            </a:r>
            <a:r>
              <a:rPr lang="nl-NL" sz="1600" dirty="0">
                <a:hlinkClick r:id="rId4"/>
              </a:rPr>
              <a:t>https://</a:t>
            </a:r>
            <a:r>
              <a:rPr lang="nl-NL" sz="1600" dirty="0" smtClean="0">
                <a:hlinkClick r:id="rId4"/>
              </a:rPr>
              <a:t>www.fnv.nl/polski/home</a:t>
            </a:r>
            <a:r>
              <a:rPr lang="pl-PL" sz="1600" dirty="0" smtClean="0"/>
              <a:t>)</a:t>
            </a:r>
            <a:endParaRPr lang="pl-PL" sz="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</a:rPr>
              <a:t>CNV</a:t>
            </a:r>
            <a:r>
              <a:rPr lang="pl-PL" sz="1600" dirty="0">
                <a:latin typeface="Calibri" panose="020F0502020204030204" pitchFamily="34" charset="0"/>
              </a:rPr>
              <a:t> (</a:t>
            </a:r>
            <a:r>
              <a:rPr lang="pl-PL" sz="1600" dirty="0">
                <a:latin typeface="Calibri" panose="020F0502020204030204" pitchFamily="34" charset="0"/>
                <a:hlinkClick r:id="rId5"/>
              </a:rPr>
              <a:t>www.cnv.nl</a:t>
            </a:r>
            <a:r>
              <a:rPr lang="pl-PL" sz="1600" dirty="0" smtClean="0">
                <a:latin typeface="Calibri" panose="020F0502020204030204" pitchFamily="34" charset="0"/>
              </a:rPr>
              <a:t>)</a:t>
            </a:r>
            <a:br>
              <a:rPr lang="pl-PL" sz="1600" dirty="0" smtClean="0">
                <a:latin typeface="Calibri" panose="020F0502020204030204" pitchFamily="34" charset="0"/>
              </a:rPr>
            </a:br>
            <a:endParaRPr lang="pl-PL" sz="16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Członkostwo jako warunek pomocy </a:t>
            </a:r>
            <a:r>
              <a:rPr lang="pl-PL" sz="1600" b="1" dirty="0" smtClean="0">
                <a:latin typeface="Calibri" panose="020F0502020204030204" pitchFamily="34" charset="0"/>
              </a:rPr>
              <a:t/>
            </a:r>
            <a:br>
              <a:rPr lang="pl-PL" sz="1600" b="1" dirty="0" smtClean="0">
                <a:latin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</a:rPr>
              <a:t>(ale w przypadku skarg zbiorowych związki mogą podjąć się prowadzenia sprawy / negocjacji z pracodawcą)</a:t>
            </a:r>
            <a:endParaRPr lang="nl-NL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7901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pl-PL" sz="2000" b="1" dirty="0" smtClean="0">
                <a:latin typeface="Calibri"/>
                <a:cs typeface="Calibri"/>
              </a:rPr>
              <a:t>Zakwaterowanie </a:t>
            </a: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27897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Czy pracodawca / agencja pracy tymczasowej zapewnia zakwaterowanie zgodnie z normami 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SNF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AKF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SNF </a:t>
            </a:r>
            <a:r>
              <a:rPr lang="pl-PL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l-PL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Stichting</a:t>
            </a:r>
            <a:r>
              <a:rPr lang="pl-PL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Normeding</a:t>
            </a:r>
            <a:r>
              <a:rPr lang="pl-PL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Flexwonen</a:t>
            </a:r>
            <a:r>
              <a:rPr lang="pl-PL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pl-PL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223139"/>
              </p:ext>
            </p:extLst>
          </p:nvPr>
        </p:nvGraphicFramePr>
        <p:xfrm>
          <a:off x="539552" y="3738344"/>
          <a:ext cx="7992888" cy="1706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9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81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SNF dba o odpowiednie i bezpieczne zakwaterowanie pracowników zagranicznych.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SNF</a:t>
                      </a:r>
                      <a:r>
                        <a:rPr lang="pl-PL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ocenia przestrzeń mieszkalną, bezpieczeństwo i higienę.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Normy SNF dostępne w </a:t>
                      </a:r>
                      <a:r>
                        <a:rPr lang="pl-PL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j.polskim</a:t>
                      </a: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– </a:t>
                      </a:r>
                      <a:b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nl-NL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https://www.normeringflexwonen.nl/informacje-dla-mieszkancow</a:t>
                      </a: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b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endParaRPr lang="pl-PL" sz="1600" b="0" i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Skarga do SNF</a:t>
                      </a: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(formularz) lub e-mail </a:t>
                      </a:r>
                      <a:b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 adres: info@normeringflexwonen.nl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5613047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AKF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Agrarische</a:t>
            </a: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Keurmerk</a:t>
            </a:r>
            <a:r>
              <a:rPr lang="pl-PL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Flexwonen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– znak jakości wyłącznie dla rolników i ogrodników (przedsiębiorstwa objęte zbiorowym układem pracy w zakresie upraw otwartych lub ogrodnictwa), którzy zarządzają mieszkaniami dla własnych pracowników.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18555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4982" y="1780776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pl-PL" sz="2000" b="1" dirty="0" smtClean="0">
                <a:latin typeface="Calibri"/>
                <a:cs typeface="Calibri"/>
              </a:rPr>
              <a:t>W czym może pomóc konsul?</a:t>
            </a:r>
            <a:br>
              <a:rPr lang="pl-PL" sz="2000" b="1" dirty="0" smtClean="0">
                <a:latin typeface="Calibri"/>
                <a:cs typeface="Calibri"/>
              </a:rPr>
            </a:br>
            <a:r>
              <a:rPr lang="pl-PL" sz="1200" dirty="0">
                <a:latin typeface="Calibri" panose="020F0502020204030204" pitchFamily="34" charset="0"/>
              </a:rPr>
              <a:t>e-mail: </a:t>
            </a:r>
            <a:r>
              <a:rPr lang="pl-PL" sz="1200" dirty="0">
                <a:latin typeface="Calibri" panose="020F0502020204030204" pitchFamily="34" charset="0"/>
                <a:hlinkClick r:id="rId4"/>
              </a:rPr>
              <a:t>haga.konsulat@msz.gov.pl</a:t>
            </a:r>
            <a:r>
              <a:rPr lang="pl-PL" sz="1200" dirty="0">
                <a:latin typeface="Calibri" panose="020F0502020204030204" pitchFamily="34" charset="0"/>
              </a:rPr>
              <a:t> </a:t>
            </a:r>
            <a:r>
              <a:rPr lang="pl-PL" sz="1200" dirty="0" smtClean="0">
                <a:latin typeface="Calibri" panose="020F0502020204030204" pitchFamily="34" charset="0"/>
              </a:rPr>
              <a:t/>
            </a:r>
            <a:br>
              <a:rPr lang="pl-PL" sz="1200" dirty="0" smtClean="0">
                <a:latin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</a:rPr>
              <a:t>+31 70 </a:t>
            </a:r>
            <a:r>
              <a:rPr lang="pl-PL" sz="1200" dirty="0">
                <a:latin typeface="Calibri" panose="020F0502020204030204" pitchFamily="34" charset="0"/>
              </a:rPr>
              <a:t>70 11 037 </a:t>
            </a:r>
            <a:r>
              <a:rPr lang="pl-PL" sz="1200" dirty="0" smtClean="0">
                <a:latin typeface="Calibri" panose="020F0502020204030204" pitchFamily="34" charset="0"/>
              </a:rPr>
              <a:t>– pon.-pt. </a:t>
            </a:r>
            <a:r>
              <a:rPr lang="pl-PL" sz="1200" dirty="0">
                <a:latin typeface="Calibri" panose="020F0502020204030204" pitchFamily="34" charset="0"/>
              </a:rPr>
              <a:t>09:00-17:00</a:t>
            </a:r>
            <a:br>
              <a:rPr lang="pl-PL" sz="1200" dirty="0">
                <a:latin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</a:rPr>
              <a:t>+</a:t>
            </a:r>
            <a:r>
              <a:rPr lang="pl-PL" sz="1200" dirty="0">
                <a:latin typeface="Calibri" panose="020F0502020204030204" pitchFamily="34" charset="0"/>
              </a:rPr>
              <a:t>31 615 852 600 </a:t>
            </a:r>
            <a:r>
              <a:rPr lang="pl-PL" sz="1200" dirty="0" smtClean="0">
                <a:latin typeface="Calibri" panose="020F0502020204030204" pitchFamily="34" charset="0"/>
              </a:rPr>
              <a:t>- </a:t>
            </a:r>
            <a:r>
              <a:rPr lang="pl-PL" sz="1200" dirty="0">
                <a:latin typeface="Calibri" panose="020F0502020204030204" pitchFamily="34" charset="0"/>
              </a:rPr>
              <a:t>telefon alarmowy </a:t>
            </a: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14096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kontaktach z holenderską policją i wymiarem sprawiedliwości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pl-PL" sz="1600" dirty="0">
                <a:latin typeface="Calibri" panose="020F0502020204030204" pitchFamily="34" charset="0"/>
              </a:rPr>
              <a:t> jeśli </a:t>
            </a:r>
            <a:r>
              <a:rPr lang="pl-PL" sz="1600" dirty="0" smtClean="0">
                <a:latin typeface="Calibri" panose="020F0502020204030204" pitchFamily="34" charset="0"/>
              </a:rPr>
              <a:t>osoba została oszukana </a:t>
            </a:r>
            <a:r>
              <a:rPr lang="pl-PL" sz="1600" dirty="0">
                <a:latin typeface="Calibri" panose="020F0502020204030204" pitchFamily="34" charset="0"/>
              </a:rPr>
              <a:t>przez pracodawcę </a:t>
            </a:r>
            <a:r>
              <a:rPr lang="pl-PL" sz="1600" dirty="0" smtClean="0">
                <a:latin typeface="Calibri" panose="020F0502020204030204" pitchFamily="34" charset="0"/>
              </a:rPr>
              <a:t>lub w przypadku konfliktu </a:t>
            </a:r>
            <a:r>
              <a:rPr lang="pl-PL" sz="1600" dirty="0">
                <a:latin typeface="Calibri" panose="020F0502020204030204" pitchFamily="34" charset="0"/>
              </a:rPr>
              <a:t>z prawem. </a:t>
            </a:r>
            <a:endParaRPr lang="pl-PL" sz="1600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W przypadku utraty pieniędzy </a:t>
            </a:r>
            <a:r>
              <a:rPr lang="pl-PL" sz="1600" dirty="0">
                <a:latin typeface="Calibri" panose="020F0502020204030204" pitchFamily="34" charset="0"/>
              </a:rPr>
              <a:t>- </a:t>
            </a:r>
            <a:r>
              <a:rPr lang="pl-PL" sz="1600" b="1" dirty="0">
                <a:latin typeface="Calibri" panose="020F0502020204030204" pitchFamily="34" charset="0"/>
              </a:rPr>
              <a:t>może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pośredniczyć</a:t>
            </a:r>
            <a:r>
              <a:rPr lang="pl-PL" sz="1600" b="1" dirty="0">
                <a:latin typeface="Calibri" panose="020F0502020204030204" pitchFamily="34" charset="0"/>
              </a:rPr>
              <a:t> w skontaktowaniu </a:t>
            </a:r>
            <a:r>
              <a:rPr lang="pl-PL" sz="1600" b="1" dirty="0" smtClean="0">
                <a:latin typeface="Calibri" panose="020F0502020204030204" pitchFamily="34" charset="0"/>
              </a:rPr>
              <a:t>osoby </a:t>
            </a:r>
            <a:r>
              <a:rPr lang="pl-PL" sz="1600" b="1" dirty="0">
                <a:latin typeface="Calibri" panose="020F0502020204030204" pitchFamily="34" charset="0"/>
              </a:rPr>
              <a:t>z rodziną </a:t>
            </a:r>
            <a:r>
              <a:rPr lang="pl-PL" sz="1600" b="1" dirty="0" smtClean="0">
                <a:latin typeface="Calibri" panose="020F0502020204030204" pitchFamily="34" charset="0"/>
              </a:rPr>
              <a:t/>
            </a:r>
            <a:br>
              <a:rPr lang="pl-PL" sz="1600" b="1" dirty="0" smtClean="0">
                <a:latin typeface="Calibri" panose="020F0502020204030204" pitchFamily="34" charset="0"/>
              </a:rPr>
            </a:br>
            <a:r>
              <a:rPr lang="pl-PL" sz="1600" b="1" dirty="0" smtClean="0">
                <a:latin typeface="Calibri" panose="020F0502020204030204" pitchFamily="34" charset="0"/>
              </a:rPr>
              <a:t>lub </a:t>
            </a:r>
            <a:r>
              <a:rPr lang="pl-PL" sz="1600" b="1" dirty="0">
                <a:latin typeface="Calibri" panose="020F0502020204030204" pitchFamily="34" charset="0"/>
              </a:rPr>
              <a:t>przyjaciółmi w Polsce. </a:t>
            </a:r>
            <a:r>
              <a:rPr lang="pl-PL" sz="1600" dirty="0">
                <a:latin typeface="Calibri" panose="020F0502020204030204" pitchFamily="34" charset="0"/>
              </a:rPr>
              <a:t>W uzasadnionych przypadkach, jeżeli nie ma innych możliwości przekazania pieniędzy, wypłaci na miejscu kwotę wpłaconą przez </a:t>
            </a:r>
            <a:r>
              <a:rPr lang="pl-PL" sz="1600" dirty="0" smtClean="0">
                <a:latin typeface="Calibri" panose="020F0502020204030204" pitchFamily="34" charset="0"/>
              </a:rPr>
              <a:t>krewnych </a:t>
            </a:r>
            <a:r>
              <a:rPr lang="pl-PL" sz="1600" dirty="0">
                <a:latin typeface="Calibri" panose="020F0502020204030204" pitchFamily="34" charset="0"/>
              </a:rPr>
              <a:t>lub przyjaciół </a:t>
            </a:r>
            <a:r>
              <a:rPr lang="pl-PL" sz="1600" dirty="0" smtClean="0">
                <a:latin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</a:rPr>
              <a:t>na </a:t>
            </a:r>
            <a:r>
              <a:rPr lang="pl-PL" sz="1600" dirty="0">
                <a:latin typeface="Calibri" panose="020F0502020204030204" pitchFamily="34" charset="0"/>
              </a:rPr>
              <a:t>konto Ministerstwa Spraw Zagranicznych w Warszawie</a:t>
            </a:r>
            <a:r>
              <a:rPr lang="pl-PL" sz="1600" i="1" dirty="0">
                <a:latin typeface="Calibri" panose="020F0502020204030204" pitchFamily="34" charset="0"/>
              </a:rPr>
              <a:t>.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endParaRPr lang="pl-PL" sz="1600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</a:rPr>
              <a:t>Może udzielić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pożyczki na powrót do kraju</a:t>
            </a:r>
            <a:r>
              <a:rPr lang="pl-PL" sz="1600" b="1" dirty="0">
                <a:latin typeface="Calibri" panose="020F0502020204030204" pitchFamily="34" charset="0"/>
              </a:rPr>
              <a:t>,</a:t>
            </a:r>
            <a:r>
              <a:rPr lang="pl-PL" sz="1600" dirty="0">
                <a:latin typeface="Calibri" panose="020F0502020204030204" pitchFamily="34" charset="0"/>
              </a:rPr>
              <a:t> na podstawie umowy podpisanej w konsulacie</a:t>
            </a:r>
            <a:r>
              <a:rPr lang="pl-PL" sz="1600" b="1" i="1" dirty="0">
                <a:latin typeface="Calibri" panose="020F0502020204030204" pitchFamily="34" charset="0"/>
              </a:rPr>
              <a:t>.</a:t>
            </a:r>
            <a:r>
              <a:rPr lang="pl-PL" sz="1600" i="1" dirty="0">
                <a:latin typeface="Calibri" panose="020F0502020204030204" pitchFamily="34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</a:rPr>
              <a:t>Pożyczka </a:t>
            </a:r>
            <a:r>
              <a:rPr lang="pl-PL" sz="1600" dirty="0">
                <a:latin typeface="Calibri" panose="020F0502020204030204" pitchFamily="34" charset="0"/>
              </a:rPr>
              <a:t>udzielana jest w sytuacjach wyjątkowych, a po powrocie do Polski </a:t>
            </a:r>
            <a:r>
              <a:rPr lang="pl-PL" sz="1600" dirty="0" smtClean="0">
                <a:latin typeface="Calibri" panose="020F0502020204030204" pitchFamily="34" charset="0"/>
              </a:rPr>
              <a:t>trzeba zwrócić pieniądze.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Kontakt z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organizacjami polonijnymi</a:t>
            </a:r>
            <a:r>
              <a:rPr lang="pl-PL" sz="1600" b="1" dirty="0">
                <a:latin typeface="Calibri" panose="020F0502020204030204" pitchFamily="34" charset="0"/>
              </a:rPr>
              <a:t>. </a:t>
            </a:r>
            <a:endParaRPr lang="pl-PL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782" y="1772816"/>
            <a:ext cx="43148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151128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pl-PL" sz="2000" b="1" dirty="0" smtClean="0">
                <a:latin typeface="Calibri"/>
                <a:cs typeface="Calibri"/>
              </a:rPr>
              <a:t>Organizacje pozarządowe </a:t>
            </a:r>
            <a:endParaRPr lang="nl-NL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300674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Calibri" panose="020F0502020204030204" pitchFamily="34" charset="0"/>
              </a:rPr>
              <a:t>Barka</a:t>
            </a:r>
            <a:r>
              <a:rPr lang="pl-PL" sz="1600" dirty="0" smtClean="0">
                <a:latin typeface="Calibri" panose="020F0502020204030204" pitchFamily="34" charset="0"/>
              </a:rPr>
              <a:t> </a:t>
            </a:r>
            <a:r>
              <a:rPr lang="pl-PL" sz="1600" b="1" dirty="0" smtClean="0">
                <a:latin typeface="Calibri" panose="020F0502020204030204" pitchFamily="34" charset="0"/>
              </a:rPr>
              <a:t>NL </a:t>
            </a:r>
            <a:r>
              <a:rPr lang="pl-PL" sz="1600" dirty="0" smtClean="0">
                <a:latin typeface="Calibri" panose="020F0502020204030204" pitchFamily="34" charset="0"/>
              </a:rPr>
              <a:t>(</a:t>
            </a:r>
            <a:r>
              <a:rPr lang="pl-PL" sz="1600" dirty="0" smtClean="0">
                <a:latin typeface="Calibri" panose="020F0502020204030204" pitchFamily="34" charset="0"/>
                <a:hlinkClick r:id="rId4"/>
              </a:rPr>
              <a:t>www.barkanl.org</a:t>
            </a:r>
            <a:r>
              <a:rPr lang="pl-PL" sz="1600" dirty="0" smtClean="0">
                <a:latin typeface="Calibri" panose="020F0502020204030204" pitchFamily="34" charset="0"/>
              </a:rPr>
              <a:t>)</a:t>
            </a:r>
            <a:endParaRPr lang="pl-PL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Calibri" panose="020F0502020204030204" pitchFamily="34" charset="0"/>
              </a:rPr>
              <a:t>FairWork</a:t>
            </a:r>
            <a:r>
              <a:rPr lang="pl-PL" sz="1600" dirty="0" smtClean="0">
                <a:latin typeface="Calibri" panose="020F0502020204030204" pitchFamily="34" charset="0"/>
              </a:rPr>
              <a:t> (</a:t>
            </a:r>
            <a:r>
              <a:rPr lang="pl-PL" sz="1600" dirty="0" smtClean="0">
                <a:latin typeface="Calibri" panose="020F0502020204030204" pitchFamily="34" charset="0"/>
                <a:hlinkClick r:id="rId5"/>
              </a:rPr>
              <a:t>www.fairwork.nu/polska</a:t>
            </a:r>
            <a:r>
              <a:rPr lang="pl-PL" sz="16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 smtClean="0">
                <a:latin typeface="Calibri" panose="020F0502020204030204" pitchFamily="34" charset="0"/>
              </a:rPr>
              <a:t>Advies</a:t>
            </a:r>
            <a:r>
              <a:rPr lang="pl-PL" sz="1600" b="1" dirty="0" smtClean="0">
                <a:latin typeface="Calibri" panose="020F0502020204030204" pitchFamily="34" charset="0"/>
              </a:rPr>
              <a:t> </a:t>
            </a:r>
            <a:r>
              <a:rPr lang="pl-PL" sz="1600" b="1" dirty="0" err="1" smtClean="0">
                <a:latin typeface="Calibri" panose="020F0502020204030204" pitchFamily="34" charset="0"/>
              </a:rPr>
              <a:t>voor</a:t>
            </a:r>
            <a:r>
              <a:rPr lang="pl-PL" sz="1600" b="1" dirty="0" smtClean="0">
                <a:latin typeface="Calibri" panose="020F0502020204030204" pitchFamily="34" charset="0"/>
              </a:rPr>
              <a:t> Polen</a:t>
            </a:r>
            <a:endParaRPr lang="pl-PL" sz="16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 smtClean="0">
                <a:latin typeface="Calibri" panose="020F0502020204030204" pitchFamily="34" charset="0"/>
              </a:rPr>
              <a:t>Idhem-Xtra</a:t>
            </a:r>
            <a:endParaRPr lang="pl-PL" sz="1600" dirty="0">
              <a:latin typeface="Calibri" panose="020F0502020204030204" pitchFamily="34" charset="0"/>
            </a:endParaRPr>
          </a:p>
          <a:p>
            <a:endParaRPr lang="pl-PL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7815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52020" y="1654466"/>
            <a:ext cx="4211960" cy="52292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nl-NL" sz="2000" b="1" dirty="0" smtClean="0">
              <a:solidFill>
                <a:srgbClr val="FFFFFF"/>
              </a:solidFill>
              <a:latin typeface="Verdana" charset="0"/>
              <a:cs typeface="Verdana" charset="0"/>
            </a:endParaRPr>
          </a:p>
          <a:p>
            <a:pPr marL="0" lvl="1" indent="0" algn="ctr">
              <a:buFontTx/>
              <a:buNone/>
              <a:defRPr/>
            </a:pPr>
            <a:r>
              <a:rPr lang="pl-PL" sz="2400" b="1" dirty="0">
                <a:solidFill>
                  <a:schemeClr val="bg1"/>
                </a:solidFill>
                <a:latin typeface="Calibri"/>
                <a:cs typeface="Calibri"/>
              </a:rPr>
              <a:t>Dziękuję za uwagę !</a:t>
            </a:r>
          </a:p>
          <a:p>
            <a:pPr marL="0" lvl="1" indent="0" algn="ctr">
              <a:buFontTx/>
              <a:buNone/>
              <a:defRPr/>
            </a:pPr>
            <a:endParaRPr lang="pl-PL" sz="2000" b="1" dirty="0">
              <a:latin typeface="Calibri"/>
              <a:cs typeface="Calibri"/>
            </a:endParaRPr>
          </a:p>
          <a:p>
            <a:pPr marL="0" lvl="1" indent="0" algn="ctr">
              <a:buFontTx/>
              <a:buNone/>
              <a:defRPr/>
            </a:pPr>
            <a:endParaRPr lang="pl-PL" sz="2000" b="1" dirty="0">
              <a:latin typeface="Calibri"/>
              <a:cs typeface="Calibri"/>
            </a:endParaRPr>
          </a:p>
          <a:p>
            <a:pPr marL="0" lvl="1" indent="0" algn="ctr">
              <a:buFontTx/>
              <a:buNone/>
              <a:defRPr/>
            </a:pPr>
            <a:r>
              <a:rPr lang="pl-PL" sz="2000" b="1" dirty="0">
                <a:solidFill>
                  <a:schemeClr val="bg1"/>
                </a:solidFill>
                <a:latin typeface="Calibri"/>
                <a:cs typeface="Calibri"/>
              </a:rPr>
              <a:t>Urszula Kozłowska </a:t>
            </a:r>
          </a:p>
          <a:p>
            <a:pPr marL="0" lvl="1" indent="0" algn="ctr">
              <a:buFontTx/>
              <a:buNone/>
              <a:defRPr/>
            </a:pPr>
            <a:endParaRPr lang="pl-PL" sz="2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lvl="1" indent="0" algn="ctr">
              <a:buFontTx/>
              <a:buNone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"/>
                <a:cs typeface="Calibri"/>
              </a:rPr>
              <a:t>Doradca ds. Polityki Migracyjnej</a:t>
            </a:r>
            <a:br>
              <a:rPr lang="pl-PL" sz="20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l-PL" sz="2000" dirty="0" smtClean="0">
                <a:solidFill>
                  <a:schemeClr val="bg1"/>
                </a:solidFill>
                <a:latin typeface="Calibri"/>
                <a:cs typeface="Calibri"/>
              </a:rPr>
              <a:t>i Spraw Społecznych</a:t>
            </a:r>
            <a:endParaRPr lang="pl-PL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lvl="1" indent="0" algn="ctr">
              <a:buNone/>
              <a:defRPr/>
            </a:pPr>
            <a:endParaRPr lang="pl-PL" sz="1800" dirty="0" smtClean="0">
              <a:latin typeface="Calibri"/>
              <a:cs typeface="Calibri"/>
            </a:endParaRPr>
          </a:p>
          <a:p>
            <a:pPr marL="0" lvl="1" indent="0" algn="ctr">
              <a:buNone/>
              <a:defRPr/>
            </a:pPr>
            <a:endParaRPr lang="pl-PL" sz="18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lvl="1" indent="0" algn="ctr">
              <a:buNone/>
              <a:defRPr/>
            </a:pPr>
            <a:r>
              <a:rPr lang="pl-PL" sz="1800" dirty="0" smtClean="0">
                <a:solidFill>
                  <a:schemeClr val="bg1"/>
                </a:solidFill>
                <a:latin typeface="Calibri"/>
                <a:cs typeface="Calibri"/>
              </a:rPr>
              <a:t>e-mail</a:t>
            </a:r>
            <a:r>
              <a:rPr lang="pl-PL" sz="180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lang="pl-PL" sz="1800" dirty="0" smtClean="0">
                <a:solidFill>
                  <a:schemeClr val="bg1"/>
                </a:solidFill>
                <a:latin typeface="Calibri"/>
                <a:cs typeface="Calibri"/>
              </a:rPr>
              <a:t>urszula.kozlowska@minbuza.nl</a:t>
            </a:r>
            <a:br>
              <a:rPr lang="pl-PL" sz="18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l-PL" sz="1600" b="1" dirty="0" smtClean="0">
                <a:solidFill>
                  <a:schemeClr val="bg1"/>
                </a:solidFill>
                <a:latin typeface="Calibri"/>
                <a:cs typeface="Calibri"/>
              </a:rPr>
              <a:t>tel</a:t>
            </a:r>
            <a:r>
              <a:rPr lang="pl-PL" sz="1600" b="1" dirty="0">
                <a:solidFill>
                  <a:schemeClr val="bg1"/>
                </a:solidFill>
                <a:latin typeface="Calibri"/>
                <a:cs typeface="Calibri"/>
              </a:rPr>
              <a:t>.:</a:t>
            </a:r>
            <a:r>
              <a:rPr lang="pl-PL" sz="1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l-PL" sz="1800" dirty="0">
                <a:solidFill>
                  <a:schemeClr val="bg1"/>
                </a:solidFill>
                <a:latin typeface="Calibri"/>
                <a:cs typeface="Calibri"/>
              </a:rPr>
              <a:t>+48 22 559 12 42 </a:t>
            </a:r>
          </a:p>
          <a:p>
            <a:pPr marL="0" indent="0" algn="ctr" eaLnBrk="1" hangingPunct="1">
              <a:buNone/>
            </a:pPr>
            <a:endParaRPr lang="nl-NL" sz="20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 eaLnBrk="1" hangingPunct="1">
              <a:buNone/>
            </a:pPr>
            <a:endParaRPr lang="nl-NL" sz="20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 eaLnBrk="1" hangingPunct="1">
              <a:buNone/>
            </a:pPr>
            <a:endParaRPr lang="nl-NL" sz="2000" b="1" dirty="0">
              <a:solidFill>
                <a:srgbClr val="FFFFFF"/>
              </a:solidFill>
              <a:latin typeface="Verdana" charset="0"/>
              <a:cs typeface="Verdana" charset="0"/>
            </a:endParaRPr>
          </a:p>
          <a:p>
            <a:pPr marL="0" indent="0" algn="ctr" eaLnBrk="1" hangingPunct="1">
              <a:buNone/>
            </a:pPr>
            <a:endParaRPr lang="nl-NL" sz="2000" dirty="0" smtClean="0">
              <a:solidFill>
                <a:srgbClr val="FFFFFF"/>
              </a:solidFill>
              <a:latin typeface="Verdana" charset="0"/>
              <a:cs typeface="Verdana" charset="0"/>
            </a:endParaRPr>
          </a:p>
          <a:p>
            <a:pPr marL="400050" lvl="2" indent="0" eaLnBrk="1" hangingPunct="1"/>
            <a:endParaRPr lang="en-US" sz="16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0" indent="0" eaLnBrk="1" hangingPunct="1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0" indent="0" eaLnBrk="1" hangingPunct="1"/>
            <a:endParaRPr lang="nl-NL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-13762" y="25691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61" y="25691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722" y="1628800"/>
            <a:ext cx="4578721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5857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82048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487810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11474"/>
            <a:ext cx="81369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" dirty="0" smtClean="0">
              <a:latin typeface="Calibri"/>
              <a:cs typeface="Calibri"/>
            </a:endParaRPr>
          </a:p>
          <a:p>
            <a:endParaRPr lang="pl-PL" sz="16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45" y="332656"/>
            <a:ext cx="8813614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83927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pl-PL" sz="1600" b="1" dirty="0" smtClean="0">
                <a:latin typeface="Calibri"/>
                <a:cs typeface="Calibri"/>
              </a:rPr>
              <a:t>Wyjazdy w dobie pandemii COVID-19</a:t>
            </a:r>
            <a:endParaRPr lang="en-US" sz="1600" b="1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2511474"/>
            <a:ext cx="280831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" dirty="0" smtClean="0">
              <a:latin typeface="Calibri"/>
              <a:cs typeface="Calibri"/>
            </a:endParaRPr>
          </a:p>
          <a:p>
            <a:r>
              <a:rPr lang="pl-PL" sz="1600" dirty="0" smtClean="0">
                <a:latin typeface="Calibri" panose="020F0502020204030204" pitchFamily="34" charset="0"/>
              </a:rPr>
              <a:t>Oficjalne informacje </a:t>
            </a:r>
            <a:br>
              <a:rPr lang="pl-PL" sz="1600" dirty="0" smtClean="0">
                <a:latin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</a:rPr>
              <a:t>nt. zasad wjazdu </a:t>
            </a:r>
            <a:br>
              <a:rPr lang="pl-PL" sz="1600" dirty="0" smtClean="0">
                <a:latin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</a:rPr>
              <a:t>do Królestwa Niderlandów </a:t>
            </a:r>
          </a:p>
          <a:p>
            <a:endParaRPr lang="pl-PL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government.nl</a:t>
            </a:r>
          </a:p>
          <a:p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endParaRPr lang="pl-PL" sz="16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95054"/>
            <a:ext cx="5416381" cy="30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2544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 smtClean="0">
                <a:latin typeface="Calibri"/>
                <a:cs typeface="Calibri"/>
              </a:rPr>
              <a:t>COVID-19 / informacje dla pracowników i pracodawców </a:t>
            </a:r>
            <a:endParaRPr lang="pl-PL" sz="2000" b="1" dirty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670879"/>
            <a:ext cx="46085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" dirty="0" smtClean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Choroba a brak karty ubezpieczenia zdrowotnego</a:t>
            </a:r>
            <a:br>
              <a:rPr lang="pl-PL" sz="1600" dirty="0" smtClean="0">
                <a:latin typeface="Calibri" panose="020F0502020204030204" pitchFamily="34" charset="0"/>
              </a:rPr>
            </a:br>
            <a:endParaRPr lang="pl-PL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Choroba (objawy zakażenia) a oczekiwanie pracodawcy związane z podjęciem pracy</a:t>
            </a:r>
            <a:br>
              <a:rPr lang="pl-PL" sz="1600" dirty="0" smtClean="0">
                <a:latin typeface="Calibri" panose="020F0502020204030204" pitchFamily="34" charset="0"/>
              </a:rPr>
            </a:br>
            <a:endParaRPr lang="pl-PL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Choroba a zakwaterowanie razem z innymi pracownikami</a:t>
            </a:r>
            <a:br>
              <a:rPr lang="pl-PL" sz="1600" dirty="0" smtClean="0">
                <a:latin typeface="Calibri" panose="020F0502020204030204" pitchFamily="34" charset="0"/>
              </a:rPr>
            </a:br>
            <a:endParaRPr lang="pl-PL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Dojazdy do pracy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Czy mój pracodawca może zmusić mnie do powrotu do Holandii?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 smtClean="0">
              <a:latin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</a:rPr>
              <a:t>	</a:t>
            </a:r>
            <a:r>
              <a:rPr lang="pl-PL" sz="1600" dirty="0" smtClean="0">
                <a:latin typeface="Calibri" panose="020F0502020204030204" pitchFamily="34" charset="0"/>
              </a:rPr>
              <a:t>                                                                 </a:t>
            </a:r>
            <a:r>
              <a:rPr lang="pl-PL" sz="1600" dirty="0" err="1" smtClean="0">
                <a:latin typeface="Calibri" panose="020F0502020204030204" pitchFamily="34" charset="0"/>
              </a:rPr>
              <a:t>etc</a:t>
            </a:r>
            <a:r>
              <a:rPr lang="pl-PL" sz="1600" dirty="0" smtClean="0">
                <a:latin typeface="Calibri" panose="020F0502020204030204" pitchFamily="34" charset="0"/>
              </a:rPr>
              <a:t>….</a:t>
            </a:r>
            <a:endParaRPr lang="pl-PL" sz="1600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985" y="2924944"/>
            <a:ext cx="2962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50640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>
                <a:latin typeface="Calibri"/>
                <a:cs typeface="Calibri"/>
              </a:rPr>
              <a:t>Co zrobić w przypadku </a:t>
            </a:r>
            <a:r>
              <a:rPr lang="pl-PL" sz="2000" b="1" dirty="0" smtClean="0">
                <a:latin typeface="Calibri"/>
                <a:cs typeface="Calibri"/>
              </a:rPr>
              <a:t>łamania praw pracowniczych?</a:t>
            </a:r>
            <a:endParaRPr lang="pl-PL" sz="2000" b="1" dirty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11474"/>
            <a:ext cx="813690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" dirty="0" smtClean="0">
              <a:latin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pl-PL" sz="1600" dirty="0" smtClean="0">
                <a:latin typeface="Calibri" panose="020F0502020204030204" pitchFamily="34" charset="0"/>
              </a:rPr>
              <a:t>Wynagrodzenie </a:t>
            </a: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</a:rPr>
              <a:t>jest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niższe niż </a:t>
            </a:r>
            <a:r>
              <a:rPr lang="pl-PL" sz="16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płaca minimalna </a:t>
            </a:r>
          </a:p>
          <a:p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pl-PL" sz="1600" dirty="0" smtClean="0">
                <a:latin typeface="Calibri" panose="020F0502020204030204" pitchFamily="34" charset="0"/>
              </a:rPr>
              <a:t>→ skarga do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Inspekcji </a:t>
            </a:r>
            <a:r>
              <a:rPr lang="nl-NL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Spraw</a:t>
            </a:r>
            <a:r>
              <a:rPr lang="nl-N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l-NL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Spo</a:t>
            </a:r>
            <a:r>
              <a:rPr lang="pl-PL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łecznych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b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	i Zatrudnienia SZW</a:t>
            </a:r>
            <a:r>
              <a:rPr lang="pl-PL" sz="1600" dirty="0" smtClean="0">
                <a:latin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</a:rPr>
            </a:br>
            <a:endParaRPr lang="pl-PL" sz="1600" dirty="0" smtClean="0">
              <a:latin typeface="Calibri" panose="020F0502020204030204" pitchFamily="34" charset="0"/>
            </a:endParaRPr>
          </a:p>
          <a:p>
            <a:r>
              <a:rPr lang="pl-PL" sz="1600" dirty="0" smtClean="0">
                <a:latin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</a:rPr>
            </a:br>
            <a:endParaRPr lang="pl-PL" sz="1600" dirty="0" smtClean="0">
              <a:latin typeface="Calibri" panose="020F0502020204030204" pitchFamily="34" charset="0"/>
            </a:endParaRPr>
          </a:p>
          <a:p>
            <a:r>
              <a:rPr lang="pl-PL" sz="1600" dirty="0" smtClean="0">
                <a:latin typeface="Calibri" panose="020F0502020204030204" pitchFamily="34" charset="0"/>
              </a:rPr>
              <a:t>	Zgłoszenie:</a:t>
            </a:r>
          </a:p>
          <a:p>
            <a:r>
              <a:rPr lang="pl-PL" sz="1600" dirty="0">
                <a:latin typeface="Calibri" panose="020F0502020204030204" pitchFamily="34" charset="0"/>
              </a:rPr>
              <a:t>	</a:t>
            </a:r>
            <a:r>
              <a:rPr lang="pl-PL" sz="1600" dirty="0" smtClean="0">
                <a:latin typeface="Calibri" panose="020F0502020204030204" pitchFamily="34" charset="0"/>
              </a:rPr>
              <a:t>-  telefonicznie, faxem, pocztą….</a:t>
            </a:r>
          </a:p>
          <a:p>
            <a:r>
              <a:rPr lang="pl-PL" sz="1600" dirty="0">
                <a:latin typeface="Calibri" panose="020F0502020204030204" pitchFamily="34" charset="0"/>
              </a:rPr>
              <a:t>	</a:t>
            </a:r>
            <a:r>
              <a:rPr lang="pl-PL" sz="1600" dirty="0" smtClean="0">
                <a:latin typeface="Calibri" panose="020F0502020204030204" pitchFamily="34" charset="0"/>
              </a:rPr>
              <a:t>-</a:t>
            </a:r>
            <a:r>
              <a:rPr lang="pl-PL" sz="1600" b="1" dirty="0" smtClean="0">
                <a:latin typeface="Calibri" panose="020F0502020204030204" pitchFamily="34" charset="0"/>
              </a:rPr>
              <a:t>  </a:t>
            </a:r>
            <a:r>
              <a:rPr lang="pl-PL" sz="1600" dirty="0" smtClean="0">
                <a:latin typeface="Calibri" panose="020F0502020204030204" pitchFamily="34" charset="0"/>
              </a:rPr>
              <a:t>online w </a:t>
            </a:r>
            <a:r>
              <a:rPr lang="pl-PL" sz="1600" dirty="0">
                <a:latin typeface="Calibri" panose="020F0502020204030204" pitchFamily="34" charset="0"/>
              </a:rPr>
              <a:t>języku polskim: </a:t>
            </a:r>
            <a:r>
              <a:rPr lang="pl-PL" sz="1600" dirty="0" smtClean="0">
                <a:latin typeface="Calibri" panose="020F0502020204030204" pitchFamily="34" charset="0"/>
              </a:rPr>
              <a:t>	  	</a:t>
            </a:r>
            <a:r>
              <a:rPr lang="pl-PL" sz="1600" u="sng" dirty="0" smtClean="0">
                <a:latin typeface="Calibri" panose="020F0502020204030204" pitchFamily="34" charset="0"/>
                <a:hlinkClick r:id="rId4"/>
              </a:rPr>
              <a:t>https</a:t>
            </a:r>
            <a:r>
              <a:rPr lang="pl-PL" sz="1600" u="sng" dirty="0">
                <a:latin typeface="Calibri" panose="020F0502020204030204" pitchFamily="34" charset="0"/>
                <a:hlinkClick r:id="rId4"/>
              </a:rPr>
              <a:t>://fd8.formdesk.com/arbeidsinspectie/Zawiadomienie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endParaRPr lang="pl-PL" sz="1600" dirty="0" smtClean="0">
              <a:latin typeface="Calibri" panose="020F0502020204030204" pitchFamily="34" charset="0"/>
            </a:endParaRPr>
          </a:p>
          <a:p>
            <a:endParaRPr lang="pl-PL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520569"/>
            <a:ext cx="3904168" cy="24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2199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>
                <a:latin typeface="Calibri"/>
                <a:cs typeface="Calibri"/>
              </a:rPr>
              <a:t>Co zrobić w przypadku </a:t>
            </a:r>
            <a:r>
              <a:rPr lang="pl-PL" sz="2000" b="1" dirty="0" smtClean="0">
                <a:latin typeface="Calibri"/>
                <a:cs typeface="Calibri"/>
              </a:rPr>
              <a:t>łamania praw pracowniczych?</a:t>
            </a:r>
            <a:endParaRPr lang="pl-PL" sz="2000" b="1" dirty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11474"/>
            <a:ext cx="813690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" dirty="0" smtClean="0">
              <a:latin typeface="Calibri"/>
              <a:cs typeface="Calibri"/>
            </a:endParaRPr>
          </a:p>
          <a:p>
            <a:r>
              <a:rPr lang="pl-PL" sz="1600" dirty="0" smtClean="0">
                <a:latin typeface="Calibri" panose="020F0502020204030204" pitchFamily="34" charset="0"/>
              </a:rPr>
              <a:t>2) Skargi i sygnały związane z COVID-19 w miejscu pracy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pl-PL" sz="1600" dirty="0" smtClean="0">
                <a:latin typeface="Calibri" panose="020F0502020204030204" pitchFamily="34" charset="0"/>
              </a:rPr>
              <a:t>→ skarga do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Inspekcji </a:t>
            </a:r>
            <a:r>
              <a:rPr lang="nl-NL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Spraw</a:t>
            </a:r>
            <a:r>
              <a:rPr lang="nl-N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l-NL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Spo</a:t>
            </a:r>
            <a:r>
              <a:rPr lang="pl-PL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łecznych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 Zatrudnienia SZW</a:t>
            </a:r>
            <a:r>
              <a:rPr lang="pl-PL" sz="1600" dirty="0" smtClean="0">
                <a:latin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</a:rPr>
            </a:br>
            <a:endParaRPr lang="pl-PL" sz="1600" dirty="0" smtClean="0">
              <a:latin typeface="Calibri" panose="020F0502020204030204" pitchFamily="34" charset="0"/>
            </a:endParaRPr>
          </a:p>
          <a:p>
            <a:endParaRPr lang="pl-PL" sz="1600" dirty="0" smtClean="0">
              <a:latin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645024"/>
            <a:ext cx="5112568" cy="28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15527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 smtClean="0">
                <a:latin typeface="Calibri"/>
                <a:cs typeface="Calibri"/>
              </a:rPr>
              <a:t>Praca przez holenderską agencję stowarzyszoną?</a:t>
            </a:r>
            <a:endParaRPr lang="pl-PL" sz="2000" b="1" dirty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11474"/>
            <a:ext cx="813690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" dirty="0" smtClean="0">
              <a:latin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</a:endParaRPr>
          </a:p>
          <a:p>
            <a:r>
              <a:rPr lang="pl-PL" sz="1600" dirty="0" smtClean="0">
                <a:latin typeface="Calibri" panose="020F0502020204030204" pitchFamily="34" charset="0"/>
              </a:rPr>
              <a:t>2) Wynagrodzenie jest </a:t>
            </a:r>
            <a:r>
              <a:rPr lang="pl-PL" sz="16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niższe niż </a:t>
            </a:r>
            <a:r>
              <a:rPr lang="pl-PL" sz="16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wynikające </a:t>
            </a:r>
            <a:r>
              <a:rPr lang="pl-PL" sz="16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z CAO</a:t>
            </a:r>
            <a:r>
              <a:rPr lang="pl-PL" sz="1600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pl-PL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</a:rPr>
              <a:t>→ kontakt z organizacją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SNCU </a:t>
            </a:r>
            <a:r>
              <a:rPr lang="pl-PL" sz="1600" dirty="0" smtClean="0">
                <a:latin typeface="Calibri" panose="020F0502020204030204" pitchFamily="34" charset="0"/>
              </a:rPr>
              <a:t>(</a:t>
            </a:r>
            <a:r>
              <a:rPr lang="pl-PL" sz="1600" dirty="0">
                <a:latin typeface="Calibri" panose="020F0502020204030204" pitchFamily="34" charset="0"/>
              </a:rPr>
              <a:t>Fundacja ds. przestrzegania CAO </a:t>
            </a:r>
            <a:r>
              <a:rPr lang="pl-PL" sz="1600" dirty="0" smtClean="0">
                <a:latin typeface="Calibri" panose="020F0502020204030204" pitchFamily="34" charset="0"/>
              </a:rPr>
              <a:t>dla pracowników </a:t>
            </a:r>
            <a:r>
              <a:rPr lang="pl-PL" sz="1600" dirty="0">
                <a:latin typeface="Calibri" panose="020F0502020204030204" pitchFamily="34" charset="0"/>
              </a:rPr>
              <a:t>biur pośrednictwa pracy, </a:t>
            </a:r>
            <a:r>
              <a:rPr lang="pl-PL" sz="1600" dirty="0" smtClean="0">
                <a:latin typeface="Calibri" panose="020F0502020204030204" pitchFamily="34" charset="0"/>
                <a:hlinkClick r:id="rId4"/>
              </a:rPr>
              <a:t>www.sncu.nl</a:t>
            </a:r>
            <a:r>
              <a:rPr lang="pl-PL" sz="1600" dirty="0" smtClean="0">
                <a:latin typeface="Calibri" panose="020F0502020204030204" pitchFamily="34" charset="0"/>
              </a:rPr>
              <a:t>).</a:t>
            </a:r>
          </a:p>
          <a:p>
            <a:endParaRPr lang="pl-PL" sz="1600" dirty="0">
              <a:latin typeface="Calibri" panose="020F0502020204030204" pitchFamily="34" charset="0"/>
            </a:endParaRPr>
          </a:p>
          <a:p>
            <a:r>
              <a:rPr lang="pl-PL" sz="1600" u="sng" dirty="0">
                <a:latin typeface="Calibri" panose="020F0502020204030204" pitchFamily="34" charset="0"/>
              </a:rPr>
              <a:t>SNCU może </a:t>
            </a:r>
            <a:r>
              <a:rPr lang="pl-PL" sz="1600" u="sng" dirty="0" smtClean="0">
                <a:latin typeface="Calibri" panose="020F0502020204030204" pitchFamily="34" charset="0"/>
              </a:rPr>
              <a:t>pomóc pracownikowi poprzez</a:t>
            </a:r>
            <a:r>
              <a:rPr lang="pl-PL" sz="1600" dirty="0" smtClean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kontrolę </a:t>
            </a:r>
            <a:r>
              <a:rPr lang="pl-PL" sz="1600" dirty="0">
                <a:latin typeface="Calibri" panose="020F0502020204030204" pitchFamily="34" charset="0"/>
              </a:rPr>
              <a:t>w miejscu </a:t>
            </a:r>
            <a:r>
              <a:rPr lang="pl-PL" sz="1600" dirty="0" smtClean="0">
                <a:latin typeface="Calibri" panose="020F0502020204030204" pitchFamily="34" charset="0"/>
              </a:rPr>
              <a:t>pracy</a:t>
            </a:r>
            <a:r>
              <a:rPr lang="pl-PL" sz="1600" dirty="0">
                <a:latin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</a:rPr>
              <a:t>nałożenie grzywny na </a:t>
            </a:r>
            <a:r>
              <a:rPr lang="pl-PL" sz="1600" dirty="0" smtClean="0">
                <a:latin typeface="Calibri" panose="020F0502020204030204" pitchFamily="34" charset="0"/>
              </a:rPr>
              <a:t>pracodawcę</a:t>
            </a:r>
            <a:r>
              <a:rPr lang="pl-PL" sz="1600" dirty="0">
                <a:latin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nakaz naprawienia stwierdzonych naruszeń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nałożenie na pracodawcę obowiązku wyrównania zaległego wynagrodzenia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</a:rPr>
              <a:t>zapewnienie anonimowości przy składaniu skargi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</a:rPr>
              <a:t>przekazanie sprawy do odpowiedniej </a:t>
            </a:r>
            <a:r>
              <a:rPr lang="pl-PL" sz="1600" dirty="0" smtClean="0">
                <a:latin typeface="Calibri" panose="020F0502020204030204" pitchFamily="34" charset="0"/>
              </a:rPr>
              <a:t>instytucji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latin typeface="Calibri" panose="020F0502020204030204" pitchFamily="34" charset="0"/>
            </a:endParaRPr>
          </a:p>
          <a:p>
            <a:r>
              <a:rPr lang="pl-PL" sz="1600" b="1" dirty="0">
                <a:latin typeface="Calibri" panose="020F0502020204030204" pitchFamily="34" charset="0"/>
              </a:rPr>
              <a:t/>
            </a:r>
            <a:br>
              <a:rPr lang="pl-PL" sz="1600" b="1" dirty="0">
                <a:latin typeface="Calibri" panose="020F0502020204030204" pitchFamily="34" charset="0"/>
              </a:rPr>
            </a:br>
            <a:r>
              <a:rPr lang="pl-PL" sz="1600" b="1" dirty="0" smtClean="0">
                <a:latin typeface="Calibri" panose="020F0502020204030204" pitchFamily="34" charset="0"/>
              </a:rPr>
              <a:t>SNCU</a:t>
            </a:r>
            <a:r>
              <a:rPr lang="pl-PL" sz="1600" b="1" dirty="0">
                <a:latin typeface="Calibri" panose="020F0502020204030204" pitchFamily="34" charset="0"/>
              </a:rPr>
              <a:t> </a:t>
            </a:r>
            <a:r>
              <a:rPr lang="pl-PL" sz="1600" b="1" dirty="0" smtClean="0">
                <a:latin typeface="Calibri" panose="020F0502020204030204" pitchFamily="34" charset="0"/>
              </a:rPr>
              <a:t>koncentruje </a:t>
            </a:r>
            <a:r>
              <a:rPr lang="pl-PL" sz="1600" b="1" dirty="0">
                <a:latin typeface="Calibri" panose="020F0502020204030204" pitchFamily="34" charset="0"/>
              </a:rPr>
              <a:t>się działaniach pracodawcy, czyli agencji.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endParaRPr lang="pl-PL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5431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0"/>
            <a:ext cx="9145588" cy="1628775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9" descr="RO_BZ~LPPT_di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7"/>
            <a:ext cx="9145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700809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>
                <a:latin typeface="Calibri"/>
                <a:cs typeface="Calibri"/>
              </a:rPr>
              <a:t>Co zrobić w przypadku zaniżania wynagrodzenia??</a:t>
            </a: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 eaLnBrk="1" hangingPunct="1">
              <a:buNone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11474"/>
            <a:ext cx="813690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" dirty="0" smtClean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Odzyskanie zaległego wynagrodzenia</a:t>
            </a:r>
            <a:r>
              <a:rPr lang="pl-PL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</a:p>
          <a:p>
            <a:pPr>
              <a:lnSpc>
                <a:spcPct val="150000"/>
              </a:lnSpc>
            </a:pPr>
            <a:endParaRPr lang="pl-PL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Skarga do SZW;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Skarga do SNCU;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</a:rPr>
              <a:t>Kontakt ze związkami </a:t>
            </a:r>
            <a:r>
              <a:rPr lang="en-US" sz="1600" dirty="0">
                <a:latin typeface="Calibri" panose="020F0502020204030204" pitchFamily="34" charset="0"/>
              </a:rPr>
              <a:t>zawodowym</a:t>
            </a:r>
            <a:r>
              <a:rPr lang="pl-PL" sz="1600" dirty="0">
                <a:latin typeface="Calibri" panose="020F0502020204030204" pitchFamily="34" charset="0"/>
              </a:rPr>
              <a:t>i</a:t>
            </a:r>
            <a:r>
              <a:rPr lang="pl-PL" sz="1600" dirty="0" smtClean="0">
                <a:latin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</a:rPr>
              <a:t>Kontakt </a:t>
            </a:r>
            <a:r>
              <a:rPr lang="pl-PL" sz="1600" dirty="0">
                <a:latin typeface="Calibri" panose="020F0502020204030204" pitchFamily="34" charset="0"/>
              </a:rPr>
              <a:t>z prawnikiem (np. przez NGO, </a:t>
            </a:r>
            <a:r>
              <a:rPr lang="pl-PL" sz="1600" dirty="0" err="1" smtClean="0">
                <a:latin typeface="Calibri" panose="020F0502020204030204" pitchFamily="34" charset="0"/>
              </a:rPr>
              <a:t>Juridisch</a:t>
            </a:r>
            <a:r>
              <a:rPr lang="pl-PL" sz="1600" dirty="0" smtClean="0">
                <a:latin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</a:rPr>
              <a:t>L</a:t>
            </a:r>
            <a:r>
              <a:rPr lang="pl-PL" sz="1600" dirty="0" err="1" smtClean="0">
                <a:latin typeface="Calibri" panose="020F0502020204030204" pitchFamily="34" charset="0"/>
              </a:rPr>
              <a:t>oket</a:t>
            </a:r>
            <a:r>
              <a:rPr lang="pl-PL" sz="1600" dirty="0" smtClean="0">
                <a:latin typeface="Calibri" panose="020F0502020204030204" pitchFamily="34" charset="0"/>
              </a:rPr>
              <a:t>: </a:t>
            </a:r>
            <a:r>
              <a:rPr lang="pl-PL" sz="1600" dirty="0" smtClean="0">
                <a:latin typeface="Calibri" panose="020F0502020204030204" pitchFamily="34" charset="0"/>
                <a:hlinkClick r:id="rId4"/>
              </a:rPr>
              <a:t>www.juridischloket.nl</a:t>
            </a:r>
            <a:r>
              <a:rPr lang="pl-PL" sz="1600" dirty="0" smtClean="0">
                <a:latin typeface="Calibri" panose="020F0502020204030204" pitchFamily="34" charset="0"/>
              </a:rPr>
              <a:t> , </a:t>
            </a:r>
            <a:br>
              <a:rPr lang="pl-PL" sz="1600" dirty="0" smtClean="0">
                <a:latin typeface="Calibri" panose="020F0502020204030204" pitchFamily="34" charset="0"/>
              </a:rPr>
            </a:br>
            <a:r>
              <a:rPr lang="pl-PL" sz="1600" dirty="0" err="1" smtClean="0">
                <a:latin typeface="Calibri" panose="020F0502020204030204" pitchFamily="34" charset="0"/>
              </a:rPr>
              <a:t>Advies</a:t>
            </a:r>
            <a:r>
              <a:rPr lang="pl-PL" sz="1600" dirty="0" smtClean="0">
                <a:latin typeface="Calibri" panose="020F0502020204030204" pitchFamily="34" charset="0"/>
              </a:rPr>
              <a:t> </a:t>
            </a:r>
            <a:r>
              <a:rPr lang="pl-PL" sz="1600" dirty="0" err="1" smtClean="0">
                <a:latin typeface="Calibri" panose="020F0502020204030204" pitchFamily="34" charset="0"/>
              </a:rPr>
              <a:t>voor</a:t>
            </a:r>
            <a:r>
              <a:rPr lang="pl-PL" sz="1600" dirty="0" smtClean="0">
                <a:latin typeface="Calibri" panose="020F0502020204030204" pitchFamily="34" charset="0"/>
              </a:rPr>
              <a:t> Polen), także </a:t>
            </a:r>
            <a:r>
              <a:rPr lang="pl-PL" sz="1600" u="sng" dirty="0">
                <a:latin typeface="Calibri" panose="020F0502020204030204" pitchFamily="34" charset="0"/>
              </a:rPr>
              <a:t>pomoc prawnika z urzędu</a:t>
            </a:r>
            <a:r>
              <a:rPr lang="pl-PL" sz="1600" dirty="0">
                <a:latin typeface="Calibri" panose="020F0502020204030204" pitchFamily="34" charset="0"/>
              </a:rPr>
              <a:t>;</a:t>
            </a:r>
          </a:p>
          <a:p>
            <a:endParaRPr lang="pl-PL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Droga sądowa </a:t>
            </a:r>
            <a:r>
              <a:rPr lang="pl-PL" sz="1600" dirty="0" smtClean="0">
                <a:latin typeface="Calibri" panose="020F0502020204030204" pitchFamily="34" charset="0"/>
              </a:rPr>
              <a:t>(!!!!!).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latin typeface="Calibri" panose="020F0502020204030204" pitchFamily="34" charset="0"/>
              <a:cs typeface="Calibri"/>
            </a:endParaRPr>
          </a:p>
          <a:p>
            <a:pPr algn="just"/>
            <a:endParaRPr lang="pl-PL" sz="1600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17620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11253</TotalTime>
  <Words>302</Words>
  <Application>Microsoft Office PowerPoint</Application>
  <PresentationFormat>Pokaz na ekranie (4:3)</PresentationFormat>
  <Paragraphs>155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Default Design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   </vt:lpstr>
      <vt:lpstr>   </vt:lpstr>
      <vt:lpstr>   </vt:lpstr>
      <vt:lpstr>   </vt:lpstr>
      <vt:lpstr>Slajd 14</vt:lpstr>
    </vt:vector>
  </TitlesOfParts>
  <Company>Min. van Buitenlandse Zaken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Rianne Wezendonk</dc:creator>
  <cp:lastModifiedBy>katarzyna.burdzinska</cp:lastModifiedBy>
  <cp:revision>574</cp:revision>
  <cp:lastPrinted>2017-06-20T10:37:31Z</cp:lastPrinted>
  <dcterms:created xsi:type="dcterms:W3CDTF">2010-04-13T14:01:00Z</dcterms:created>
  <dcterms:modified xsi:type="dcterms:W3CDTF">2021-07-15T12:39:05Z</dcterms:modified>
</cp:coreProperties>
</file>